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87" r:id="rId5"/>
  </p:sldMasterIdLst>
  <p:notesMasterIdLst>
    <p:notesMasterId r:id="rId18"/>
  </p:notesMasterIdLst>
  <p:handoutMasterIdLst>
    <p:handoutMasterId r:id="rId19"/>
  </p:handoutMasterIdLst>
  <p:sldIdLst>
    <p:sldId id="256" r:id="rId6"/>
    <p:sldId id="353" r:id="rId7"/>
    <p:sldId id="362" r:id="rId8"/>
    <p:sldId id="364" r:id="rId9"/>
    <p:sldId id="365" r:id="rId10"/>
    <p:sldId id="363" r:id="rId11"/>
    <p:sldId id="356" r:id="rId12"/>
    <p:sldId id="350" r:id="rId13"/>
    <p:sldId id="284" r:id="rId14"/>
    <p:sldId id="352" r:id="rId15"/>
    <p:sldId id="351" r:id="rId16"/>
    <p:sldId id="36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31D"/>
    <a:srgbClr val="EA4B3C"/>
    <a:srgbClr val="0F3250"/>
    <a:srgbClr val="EA4A3B"/>
    <a:srgbClr val="B0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293B6-3BEB-4815-8347-476DF8169C0F}" v="48" dt="2022-07-27T08:34:59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240A-BCB2-445B-A454-CCBAB896429A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5E34-987E-4A9D-8A4D-7D1167876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0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8EE8-D4D5-4AFC-BB49-B0CD6667BF6F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7838-31FE-4C9F-8D16-E97A799AD1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8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7838-31FE-4C9F-8D16-E97A799AD1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rgbClr val="EA4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0622F3-FA77-E4B0-5CB0-F01F55F51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39" b="30043"/>
          <a:stretch/>
        </p:blipFill>
        <p:spPr>
          <a:xfrm>
            <a:off x="5052890" y="2373086"/>
            <a:ext cx="7139110" cy="4484914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8D169E5-CC77-F456-09CE-A9197D3E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9542"/>
            <a:ext cx="6681373" cy="21331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solidFill>
                  <a:srgbClr val="A3131D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5" y="4200635"/>
            <a:ext cx="189659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75901" y="5062005"/>
            <a:ext cx="2234918" cy="1795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913" y="5942102"/>
            <a:ext cx="589198" cy="68142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265;g12478c9c811_0_116"/>
          <p:cNvSpPr txBox="1"/>
          <p:nvPr userDrawn="1"/>
        </p:nvSpPr>
        <p:spPr>
          <a:xfrm>
            <a:off x="380624" y="921700"/>
            <a:ext cx="4942801" cy="4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025" tIns="28025" rIns="28025" bIns="28025">
            <a:spAutoFit/>
          </a:bodyPr>
          <a:lstStyle/>
          <a:p>
            <a:pPr>
              <a:defRPr sz="23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fr-FR" dirty="0">
                <a:latin typeface="Roboto Slab Light"/>
                <a:ea typeface="Roboto Slab Light"/>
                <a:cs typeface="Roboto Slab Light"/>
                <a:sym typeface="Roboto Slab Light"/>
              </a:rPr>
              <a:t>MODIFIER</a:t>
            </a:r>
            <a:r>
              <a:rPr dirty="0"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latin typeface="Roboto Slab Light"/>
                <a:ea typeface="Roboto Slab Light"/>
                <a:cs typeface="Roboto Slab Light"/>
                <a:sym typeface="Roboto Slab Light"/>
              </a:rPr>
              <a:t>L</a:t>
            </a:r>
            <a:r>
              <a:rPr dirty="0">
                <a:latin typeface="Roboto Slab Light"/>
                <a:ea typeface="Roboto Slab Light"/>
                <a:cs typeface="Roboto Slab Light"/>
                <a:sym typeface="Roboto Slab Light"/>
              </a:rPr>
              <a:t>E </a:t>
            </a:r>
            <a:r>
              <a:rPr lang="fr-FR" dirty="0">
                <a:latin typeface="Roboto Slab Bold"/>
                <a:ea typeface="Roboto Slab Bold"/>
                <a:cs typeface="Roboto Slab Light"/>
                <a:sym typeface="Roboto Slab Bold"/>
              </a:rPr>
              <a:t>TEXTE</a:t>
            </a:r>
            <a:endParaRPr dirty="0"/>
          </a:p>
        </p:txBody>
      </p:sp>
      <p:sp>
        <p:nvSpPr>
          <p:cNvPr id="16" name="Google Shape;265;g12478c9c811_0_116"/>
          <p:cNvSpPr txBox="1"/>
          <p:nvPr userDrawn="1"/>
        </p:nvSpPr>
        <p:spPr>
          <a:xfrm>
            <a:off x="799724" y="909000"/>
            <a:ext cx="4942801" cy="4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025" tIns="28025" rIns="28025" bIns="28025">
            <a:spAutoFit/>
          </a:bodyPr>
          <a:lstStyle/>
          <a:p>
            <a:pPr>
              <a:defRPr sz="23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fr-FR" dirty="0">
                <a:latin typeface="Roboto Slab Light"/>
                <a:ea typeface="Roboto Slab Light"/>
                <a:cs typeface="Roboto Slab Light"/>
                <a:sym typeface="Roboto Slab Light"/>
              </a:rPr>
              <a:t>TITRE </a:t>
            </a:r>
            <a:r>
              <a:rPr dirty="0">
                <a:latin typeface="Roboto Slab Light"/>
                <a:ea typeface="Roboto Slab Light"/>
                <a:cs typeface="Roboto Slab Light"/>
                <a:sym typeface="Roboto Slab Light"/>
              </a:rPr>
              <a:t>: </a:t>
            </a:r>
            <a:r>
              <a:rPr lang="fr-FR" dirty="0"/>
              <a:t>TITRE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38" y="6004227"/>
            <a:ext cx="835200" cy="7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5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lIns="50800" tIns="50800" rIns="50800" bIns="50800"/>
          <a:lstStyle>
            <a:lvl1pPr defTabSz="292100"/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29147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B6811-4964-BB83-9775-5ED0BE32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B50C2-E821-1999-A88F-67B9A8F1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9213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A113E-2BDE-B4D9-5B6B-D8CF0AC0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D0BADC-5A1F-7B1C-32E0-65D89E401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73B2EA-57F6-525C-4CBE-FB77C604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356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C0D2C-4465-A336-4140-A7DDDE21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6"/>
            <a:ext cx="11317356" cy="103629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0A80FD-D4D2-B9E9-1F3E-F66793D3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146" y="1401418"/>
            <a:ext cx="11320532" cy="1103657"/>
          </a:xfrm>
        </p:spPr>
        <p:txBody>
          <a:bodyPr anchor="t" anchorCtr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 b="0">
                <a:solidFill>
                  <a:srgbClr val="EA4A3B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BA64FE-E24F-D483-BED1-B9E78100A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322" y="2505075"/>
            <a:ext cx="5560253" cy="3590925"/>
          </a:xfrm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defRPr sz="22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BFA962-1385-1F3B-31A7-A8DC50A6B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82478" cy="359092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559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FA033-1F9C-085F-CF97-5075932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4858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7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B3CC2B1-786B-7C09-42EE-E791E9E66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76" y="521414"/>
            <a:ext cx="2770598" cy="20779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F72BF0-A26E-2250-31E6-B55232598037}"/>
              </a:ext>
            </a:extLst>
          </p:cNvPr>
          <p:cNvSpPr txBox="1"/>
          <p:nvPr userDrawn="1"/>
        </p:nvSpPr>
        <p:spPr>
          <a:xfrm>
            <a:off x="1118875" y="4719144"/>
            <a:ext cx="2680138" cy="183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fr-FR" sz="4400">
                <a:solidFill>
                  <a:schemeClr val="bg1"/>
                </a:solidFill>
                <a:latin typeface="Montserrat ExtraBold" panose="00000900000000000000" pitchFamily="2" charset="0"/>
              </a:rPr>
              <a:t>2022</a:t>
            </a:r>
          </a:p>
          <a:p>
            <a:pPr algn="ctr">
              <a:lnSpc>
                <a:spcPts val="4400"/>
              </a:lnSpc>
            </a:pPr>
            <a:r>
              <a:rPr lang="fr-FR" sz="4400">
                <a:solidFill>
                  <a:schemeClr val="bg1"/>
                </a:solidFill>
                <a:latin typeface="Montserrat Light" panose="00000400000000000000" pitchFamily="2" charset="0"/>
              </a:rPr>
              <a:t>14&amp;15</a:t>
            </a:r>
          </a:p>
          <a:p>
            <a:pPr algn="ctr">
              <a:lnSpc>
                <a:spcPts val="4400"/>
              </a:lnSpc>
            </a:pPr>
            <a:r>
              <a:rPr lang="fr-FR" sz="6000">
                <a:solidFill>
                  <a:schemeClr val="bg1"/>
                </a:solidFill>
                <a:latin typeface="Montserrat Light" panose="00000400000000000000" pitchFamily="2" charset="0"/>
              </a:rPr>
              <a:t>juin</a:t>
            </a:r>
            <a:endParaRPr lang="fr-FR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476B0-67C8-CB42-9022-15554BAEC57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3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71A8A1-B5DE-8F89-63DD-6D9EA49B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903" y="625456"/>
            <a:ext cx="4076700" cy="23876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A2FD95-421A-822B-34E6-DFDB2B0E1D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537" y="320756"/>
            <a:ext cx="2770188" cy="39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EA4A3B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POINT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4" y="6036399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7179EF-058A-D50B-31DA-CD8C5235585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F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B32BC6-37A5-7130-72E2-2B8B46E2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2" y="304700"/>
            <a:ext cx="5425966" cy="34291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D2D9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4" y="6036399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rgbClr val="0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7;g136228dc112_0_0"/>
          <p:cNvSpPr txBox="1">
            <a:spLocks noGrp="1"/>
          </p:cNvSpPr>
          <p:nvPr>
            <p:ph type="body" sz="quarter" idx="1"/>
          </p:nvPr>
        </p:nvSpPr>
        <p:spPr>
          <a:xfrm>
            <a:off x="2842785" y="1010380"/>
            <a:ext cx="8161802" cy="1395540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marL="0" algn="r">
              <a:lnSpc>
                <a:spcPct val="100000"/>
              </a:lnSpc>
              <a:defRPr sz="50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fr-FR" dirty="0"/>
              <a:t>TITRE</a:t>
            </a:r>
            <a:endParaRPr dirty="0"/>
          </a:p>
        </p:txBody>
      </p:sp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707" y="2724150"/>
            <a:ext cx="5623939" cy="4133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9" y="4690162"/>
            <a:ext cx="1357200" cy="18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rgbClr val="0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75901" y="5062005"/>
            <a:ext cx="2234918" cy="1795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77" y="6001530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rgbClr val="EA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"/>
          <p:cNvSpPr txBox="1"/>
          <p:nvPr userDrawn="1"/>
        </p:nvSpPr>
        <p:spPr>
          <a:xfrm>
            <a:off x="380624" y="222250"/>
            <a:ext cx="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endParaRPr dirty="0"/>
          </a:p>
        </p:txBody>
      </p:sp>
      <p:pic>
        <p:nvPicPr>
          <p:cNvPr id="17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86653" y="5060718"/>
            <a:ext cx="2224166" cy="179721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I"/>
          <p:cNvSpPr txBox="1"/>
          <p:nvPr userDrawn="1"/>
        </p:nvSpPr>
        <p:spPr>
          <a:xfrm>
            <a:off x="380624" y="222250"/>
            <a:ext cx="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endParaRPr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77" y="6001530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"/>
          <p:cNvSpPr txBox="1"/>
          <p:nvPr userDrawn="1"/>
        </p:nvSpPr>
        <p:spPr>
          <a:xfrm>
            <a:off x="380624" y="222250"/>
            <a:ext cx="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endParaRPr dirty="0"/>
          </a:p>
        </p:txBody>
      </p:sp>
      <p:sp>
        <p:nvSpPr>
          <p:cNvPr id="18" name="I"/>
          <p:cNvSpPr txBox="1"/>
          <p:nvPr userDrawn="1"/>
        </p:nvSpPr>
        <p:spPr>
          <a:xfrm>
            <a:off x="380624" y="222250"/>
            <a:ext cx="6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 cap="all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endParaRPr dirty="0"/>
          </a:p>
        </p:txBody>
      </p:sp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46" y="-10805"/>
            <a:ext cx="12227758" cy="6879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77" y="6001530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rgbClr val="0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dobeStock_134699619.jpeg" descr="AdobeStock_134699619.jpeg"/>
          <p:cNvPicPr>
            <a:picLocks noChangeAspect="1"/>
          </p:cNvPicPr>
          <p:nvPr userDrawn="1"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9203" y="3071286"/>
            <a:ext cx="8513594" cy="7154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Google Shape;265;g12478c9c811_0_116"/>
          <p:cNvSpPr txBox="1"/>
          <p:nvPr userDrawn="1"/>
        </p:nvSpPr>
        <p:spPr>
          <a:xfrm>
            <a:off x="1847844" y="3146974"/>
            <a:ext cx="8496312" cy="518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025" tIns="28025" rIns="28025" bIns="28025">
            <a:spAutoFit/>
          </a:bodyPr>
          <a:lstStyle/>
          <a:p>
            <a:pPr algn="ctr">
              <a:defRPr sz="3000" cap="all">
                <a:solidFill>
                  <a:srgbClr val="B7D1D8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>
                <a:solidFill>
                  <a:srgbClr val="19324D"/>
                </a:solidFill>
              </a:rPr>
              <a:t>II</a:t>
            </a:r>
            <a:r>
              <a:rPr dirty="0"/>
              <a:t> </a:t>
            </a:r>
            <a:r>
              <a:rPr dirty="0"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MODIFIER</a:t>
            </a:r>
            <a:r>
              <a:rPr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LE</a:t>
            </a:r>
            <a:r>
              <a:rPr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TITRE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77" y="6001530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0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na-claire-schellenberg-gU4UkWep8sY-unsplash.jpg" descr="anna-claire-schellenberg-gU4UkWep8sY-unsplash.jpg"/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9203" y="3071286"/>
            <a:ext cx="8513594" cy="7154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Google Shape;265;g12478c9c811_0_116"/>
          <p:cNvSpPr txBox="1"/>
          <p:nvPr userDrawn="1"/>
        </p:nvSpPr>
        <p:spPr>
          <a:xfrm>
            <a:off x="1847844" y="3146974"/>
            <a:ext cx="8496312" cy="518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025" tIns="28025" rIns="28025" bIns="28025">
            <a:spAutoFit/>
          </a:bodyPr>
          <a:lstStyle/>
          <a:p>
            <a:pPr algn="ctr">
              <a:defRPr sz="3000" cap="all">
                <a:solidFill>
                  <a:srgbClr val="B7D1D8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>
                <a:solidFill>
                  <a:srgbClr val="19324D"/>
                </a:solidFill>
              </a:rPr>
              <a:t>II</a:t>
            </a:r>
            <a:r>
              <a:rPr dirty="0"/>
              <a:t> </a:t>
            </a:r>
            <a:r>
              <a:rPr dirty="0"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MODIFIER</a:t>
            </a:r>
            <a:r>
              <a:rPr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LE</a:t>
            </a:r>
            <a:r>
              <a:rPr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</a:t>
            </a:r>
            <a:r>
              <a:rPr lang="fr-FR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TITRE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77" y="6001530"/>
            <a:ext cx="831600" cy="7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0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  <p:sldLayoutId id="2147483696" r:id="rId3"/>
    <p:sldLayoutId id="2147483697" r:id="rId4"/>
    <p:sldLayoutId id="2147483698" r:id="rId5"/>
    <p:sldLayoutId id="2147483700" r:id="rId6"/>
    <p:sldLayoutId id="2147483701" r:id="rId7"/>
    <p:sldLayoutId id="2147483702" r:id="rId8"/>
    <p:sldLayoutId id="2147483703" r:id="rId9"/>
    <p:sldLayoutId id="2147483699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3B6953-0744-5F00-1BF6-3362A927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37" y="406069"/>
            <a:ext cx="10515600" cy="823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D6BEF0-709C-0BD2-F4F3-E9466EC4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137" y="1720869"/>
            <a:ext cx="10515600" cy="439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" y="6010963"/>
            <a:ext cx="835200" cy="7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0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3131D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3131D"/>
        </a:buClr>
        <a:buFontTx/>
        <a:buBlip>
          <a:blip r:embed="rId8"/>
        </a:buBlip>
        <a:defRPr sz="2600" kern="1200">
          <a:solidFill>
            <a:schemeClr val="tx1">
              <a:lumMod val="95000"/>
              <a:lumOff val="5000"/>
            </a:schemeClr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3131D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3131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3131D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3131D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Montserrat Medium" panose="00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liertuffery.com/pages/le-bon-sens" TargetMode="External"/><Relationship Id="rId2" Type="http://schemas.openxmlformats.org/officeDocument/2006/relationships/hyperlink" Target="https://www.youtube.com/watch?v=lHUg7HjJPr4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a-aveyron.fr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DE1CA-3318-6BCE-0D58-09FBDDD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9542"/>
            <a:ext cx="8781370" cy="2133110"/>
          </a:xfrm>
        </p:spPr>
        <p:txBody>
          <a:bodyPr>
            <a:normAutofit/>
          </a:bodyPr>
          <a:lstStyle/>
          <a:p>
            <a:r>
              <a:rPr lang="fr-FR" sz="4800" dirty="0"/>
              <a:t>Rencontre Gaillac d’Aveyron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1FA986-5F37-C376-990D-736D95C28968}"/>
              </a:ext>
            </a:extLst>
          </p:cNvPr>
          <p:cNvSpPr txBox="1"/>
          <p:nvPr/>
        </p:nvSpPr>
        <p:spPr>
          <a:xfrm>
            <a:off x="623887" y="2659559"/>
            <a:ext cx="459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CMAR Occitanie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90DFC0-4BC6-0983-E67B-73F43C1569E1}"/>
              </a:ext>
            </a:extLst>
          </p:cNvPr>
          <p:cNvSpPr txBox="1"/>
          <p:nvPr/>
        </p:nvSpPr>
        <p:spPr>
          <a:xfrm>
            <a:off x="623887" y="3429000"/>
            <a:ext cx="431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>
                <a:solidFill>
                  <a:schemeClr val="bg1"/>
                </a:solidFill>
                <a:latin typeface="Montserrat" panose="00000500000000000000" pitchFamily="2" charset="0"/>
                <a:ea typeface="Roboto Slab" pitchFamily="2" charset="0"/>
              </a:rPr>
              <a:t>Aveyron</a:t>
            </a:r>
          </a:p>
          <a:p>
            <a:r>
              <a:rPr lang="fr-FR" sz="2000" cap="all" dirty="0">
                <a:solidFill>
                  <a:schemeClr val="bg1"/>
                </a:solidFill>
                <a:latin typeface="Montserrat" panose="00000500000000000000" pitchFamily="2" charset="0"/>
                <a:ea typeface="Roboto Slab" pitchFamily="2" charset="0"/>
              </a:rPr>
              <a:t>Le 27 Mars 2025</a:t>
            </a:r>
          </a:p>
        </p:txBody>
      </p:sp>
    </p:spTree>
    <p:extLst>
      <p:ext uri="{BB962C8B-B14F-4D97-AF65-F5344CB8AC3E}">
        <p14:creationId xmlns:p14="http://schemas.microsoft.com/office/powerpoint/2010/main" val="244487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4794C-51DF-8422-607E-C2BA1D9C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FA8E25-0BEE-790C-C63C-7307F9DAD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CCDC18-937E-C2A6-43E7-D0E9BA2CB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002A391-9374-54AD-C739-867EADFD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0848" y="2204882"/>
            <a:ext cx="5125056" cy="4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A16DC1A6-273C-0B90-1337-CCE9CCF6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connexions 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en région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et dans le monde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59F29F1-F60C-4866-EC35-93E0CACBD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3798" y="545849"/>
            <a:ext cx="4469143" cy="4152276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2E422ED9-6314-6920-D68D-8F005C827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9564" y="2375337"/>
            <a:ext cx="3314043" cy="33140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E1B9E22-C680-0827-B4CB-87704DF70BF6}"/>
              </a:ext>
            </a:extLst>
          </p:cNvPr>
          <p:cNvSpPr txBox="1"/>
          <p:nvPr/>
        </p:nvSpPr>
        <p:spPr>
          <a:xfrm>
            <a:off x="6537434" y="5231039"/>
            <a:ext cx="53182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Roboto Slab" pitchFamily="2" charset="0"/>
                <a:ea typeface="Roboto Slab" pitchFamily="2" charset="0"/>
              </a:rPr>
              <a:t>TITRE</a:t>
            </a:r>
          </a:p>
          <a:p>
            <a:pPr algn="just"/>
            <a:r>
              <a:rPr lang="fr-FR" sz="1200" dirty="0"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latin typeface="Montserrat" panose="00000500000000000000" pitchFamily="2" charset="0"/>
              </a:rPr>
              <a:t>dolor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sit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amet</a:t>
            </a:r>
            <a:r>
              <a:rPr lang="fr-FR" sz="1200" dirty="0">
                <a:latin typeface="Montserrat" panose="00000500000000000000" pitchFamily="2" charset="0"/>
              </a:rPr>
              <a:t>. Non </a:t>
            </a:r>
            <a:r>
              <a:rPr lang="fr-FR" sz="1200" dirty="0" err="1">
                <a:latin typeface="Montserrat" panose="00000500000000000000" pitchFamily="2" charset="0"/>
              </a:rPr>
              <a:t>exercitationem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commodi</a:t>
            </a:r>
            <a:r>
              <a:rPr lang="fr-FR" sz="1200" dirty="0">
                <a:latin typeface="Montserrat" panose="00000500000000000000" pitchFamily="2" charset="0"/>
              </a:rPr>
              <a:t> qui </a:t>
            </a:r>
            <a:r>
              <a:rPr lang="fr-FR" sz="1200" dirty="0" err="1">
                <a:latin typeface="Montserrat" panose="00000500000000000000" pitchFamily="2" charset="0"/>
              </a:rPr>
              <a:t>soluta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atque</a:t>
            </a:r>
            <a:r>
              <a:rPr lang="fr-FR" sz="1200" dirty="0">
                <a:latin typeface="Montserrat" panose="00000500000000000000" pitchFamily="2" charset="0"/>
              </a:rPr>
              <a:t> ad </a:t>
            </a:r>
            <a:r>
              <a:rPr lang="fr-FR" sz="1200" dirty="0" err="1">
                <a:latin typeface="Montserrat" panose="00000500000000000000" pitchFamily="2" charset="0"/>
              </a:rPr>
              <a:t>inventore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facere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vel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tempore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dolorem</a:t>
            </a:r>
            <a:r>
              <a:rPr lang="fr-FR" sz="1200" dirty="0">
                <a:latin typeface="Montserrat" panose="00000500000000000000" pitchFamily="2" charset="0"/>
              </a:rPr>
              <a:t>! Et </a:t>
            </a:r>
            <a:r>
              <a:rPr lang="fr-FR" sz="1200" dirty="0" err="1">
                <a:latin typeface="Montserrat" panose="00000500000000000000" pitchFamily="2" charset="0"/>
              </a:rPr>
              <a:t>dolores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molestias</a:t>
            </a:r>
            <a:r>
              <a:rPr lang="fr-FR" sz="1200" dirty="0">
                <a:latin typeface="Montserrat" panose="00000500000000000000" pitchFamily="2" charset="0"/>
              </a:rPr>
              <a:t> est </a:t>
            </a:r>
            <a:r>
              <a:rPr lang="fr-FR" sz="1200" dirty="0" err="1">
                <a:latin typeface="Montserrat" panose="00000500000000000000" pitchFamily="2" charset="0"/>
              </a:rPr>
              <a:t>dolorum</a:t>
            </a:r>
            <a:r>
              <a:rPr lang="fr-FR" sz="1200" dirty="0">
                <a:latin typeface="Montserrat" panose="00000500000000000000" pitchFamily="2" charset="0"/>
              </a:rPr>
              <a:t> provident </a:t>
            </a:r>
            <a:r>
              <a:rPr lang="fr-FR" sz="1200" dirty="0" err="1">
                <a:latin typeface="Montserrat" panose="00000500000000000000" pitchFamily="2" charset="0"/>
              </a:rPr>
              <a:t>vel</a:t>
            </a:r>
            <a:r>
              <a:rPr lang="fr-FR" sz="1200" dirty="0">
                <a:latin typeface="Montserrat" panose="00000500000000000000" pitchFamily="2" charset="0"/>
              </a:rPr>
              <a:t> nihil </a:t>
            </a:r>
            <a:r>
              <a:rPr lang="fr-FR" sz="1200" dirty="0" err="1">
                <a:latin typeface="Montserrat" panose="00000500000000000000" pitchFamily="2" charset="0"/>
              </a:rPr>
              <a:t>pariatur</a:t>
            </a:r>
            <a:r>
              <a:rPr lang="fr-FR" sz="1200" dirty="0">
                <a:latin typeface="Montserrat" panose="00000500000000000000" pitchFamily="2" charset="0"/>
              </a:rPr>
              <a:t> non </a:t>
            </a:r>
            <a:r>
              <a:rPr lang="fr-FR" sz="1200" dirty="0" err="1">
                <a:latin typeface="Montserrat" panose="00000500000000000000" pitchFamily="2" charset="0"/>
              </a:rPr>
              <a:t>harum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magnam</a:t>
            </a:r>
            <a:r>
              <a:rPr lang="fr-FR" sz="1200" dirty="0">
                <a:latin typeface="Montserrat" panose="00000500000000000000" pitchFamily="2" charset="0"/>
              </a:rPr>
              <a:t>. Vel </a:t>
            </a:r>
            <a:r>
              <a:rPr lang="fr-FR" sz="1200" dirty="0" err="1">
                <a:latin typeface="Montserrat" panose="00000500000000000000" pitchFamily="2" charset="0"/>
              </a:rPr>
              <a:t>corrupti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molestias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aut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itaque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doloremque</a:t>
            </a:r>
            <a:r>
              <a:rPr lang="fr-FR" sz="1200" dirty="0">
                <a:latin typeface="Montserrat" panose="00000500000000000000" pitchFamily="2" charset="0"/>
              </a:rPr>
              <a:t> ut </a:t>
            </a:r>
            <a:r>
              <a:rPr lang="fr-FR" sz="1200" dirty="0" err="1">
                <a:latin typeface="Montserrat" panose="00000500000000000000" pitchFamily="2" charset="0"/>
              </a:rPr>
              <a:t>aspernatur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modi</a:t>
            </a:r>
            <a:r>
              <a:rPr lang="fr-FR" sz="1200" dirty="0">
                <a:latin typeface="Montserrat" panose="00000500000000000000" pitchFamily="2" charset="0"/>
              </a:rPr>
              <a:t> non </a:t>
            </a:r>
            <a:r>
              <a:rPr lang="fr-FR" sz="1200" dirty="0" err="1">
                <a:latin typeface="Montserrat" panose="00000500000000000000" pitchFamily="2" charset="0"/>
              </a:rPr>
              <a:t>animi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voluptatem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sit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facilis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iusto</a:t>
            </a:r>
            <a:r>
              <a:rPr lang="fr-FR" sz="1200" dirty="0">
                <a:latin typeface="Montserrat" panose="00000500000000000000" pitchFamily="2" charset="0"/>
              </a:rPr>
              <a:t> </a:t>
            </a:r>
            <a:r>
              <a:rPr lang="fr-FR" sz="1200" dirty="0" err="1">
                <a:latin typeface="Montserrat" panose="00000500000000000000" pitchFamily="2" charset="0"/>
              </a:rPr>
              <a:t>eos</a:t>
            </a:r>
            <a:r>
              <a:rPr lang="fr-FR" sz="1200" dirty="0">
                <a:latin typeface="Montserrat" panose="00000500000000000000" pitchFamily="2" charset="0"/>
              </a:rPr>
              <a:t> officia </a:t>
            </a:r>
            <a:r>
              <a:rPr lang="fr-FR" sz="1200" dirty="0" err="1">
                <a:latin typeface="Montserrat" panose="00000500000000000000" pitchFamily="2" charset="0"/>
              </a:rPr>
              <a:t>itaque</a:t>
            </a:r>
            <a:r>
              <a:rPr lang="fr-FR" sz="1200" dirty="0">
                <a:latin typeface="Montserrat" panose="00000500000000000000" pitchFamily="2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01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19" y="567838"/>
            <a:ext cx="8925363" cy="61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319" y="1647559"/>
            <a:ext cx="8925363" cy="61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319" y="2727280"/>
            <a:ext cx="8925363" cy="61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319" y="3807001"/>
            <a:ext cx="8925363" cy="618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19" y="4886722"/>
            <a:ext cx="3938181" cy="4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501" y="4886722"/>
            <a:ext cx="3938181" cy="4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319" y="5779114"/>
            <a:ext cx="3938181" cy="4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501" y="5779114"/>
            <a:ext cx="3938181" cy="4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128" y="5029081"/>
            <a:ext cx="839281" cy="9684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03146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r"/>
            <a:r>
              <a:rPr lang="fr-FR" sz="5000" cap="all" dirty="0">
                <a:solidFill>
                  <a:schemeClr val="bg1"/>
                </a:solidFill>
                <a:latin typeface="Roboto Slab Bold" pitchFamily="2" charset="0"/>
                <a:ea typeface="Roboto Slab Bold" pitchFamily="2" charset="0"/>
              </a:rPr>
              <a:t>Storytelling ?</a:t>
            </a:r>
          </a:p>
        </p:txBody>
      </p:sp>
    </p:spTree>
    <p:extLst>
      <p:ext uri="{BB962C8B-B14F-4D97-AF65-F5344CB8AC3E}">
        <p14:creationId xmlns:p14="http://schemas.microsoft.com/office/powerpoint/2010/main" val="126530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1233F-ACB6-2A02-3089-2E1D6FF2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Raconter une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D6FCA-550C-D474-7A4D-26520BDBD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6" y="1884420"/>
            <a:ext cx="5257800" cy="3827030"/>
          </a:xfrm>
        </p:spPr>
        <p:txBody>
          <a:bodyPr/>
          <a:lstStyle/>
          <a:p>
            <a:r>
              <a:rPr lang="fr-FR" dirty="0"/>
              <a:t>Pour capter l’attention</a:t>
            </a:r>
          </a:p>
          <a:p>
            <a:r>
              <a:rPr lang="fr-FR" dirty="0"/>
              <a:t>Pour qu’on s’intéresse à vous</a:t>
            </a:r>
          </a:p>
          <a:p>
            <a:r>
              <a:rPr lang="fr-FR" dirty="0"/>
              <a:t>Pour qu’on se souvienne de vous</a:t>
            </a:r>
          </a:p>
          <a:p>
            <a:r>
              <a:rPr lang="fr-FR" dirty="0"/>
              <a:t>Pour créer un attachement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E18837-E20A-8442-07DA-A533AB880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145" y="1360112"/>
            <a:ext cx="5181600" cy="4351338"/>
          </a:xfrm>
        </p:spPr>
        <p:txBody>
          <a:bodyPr/>
          <a:lstStyle/>
          <a:p>
            <a:r>
              <a:rPr lang="fr-FR" dirty="0"/>
              <a:t>Pour transmettre</a:t>
            </a:r>
          </a:p>
          <a:p>
            <a:r>
              <a:rPr lang="fr-FR" dirty="0"/>
              <a:t>Des informations</a:t>
            </a:r>
          </a:p>
          <a:p>
            <a:r>
              <a:rPr lang="fr-FR" dirty="0"/>
              <a:t>Des connaissances</a:t>
            </a:r>
          </a:p>
          <a:p>
            <a:r>
              <a:rPr lang="fr-FR" dirty="0"/>
              <a:t>Donner du sens</a:t>
            </a:r>
          </a:p>
          <a:p>
            <a:r>
              <a:rPr lang="fr-FR" dirty="0"/>
              <a:t>Partager des valeurs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51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B9B56-6FCC-197B-6384-18EBA37A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narrative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C2B31-5D34-850E-BE0B-9F1639F0A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L’art de raconter une histoire captivante</a:t>
            </a:r>
          </a:p>
          <a:p>
            <a:endParaRPr lang="fr-FR" dirty="0"/>
          </a:p>
          <a:p>
            <a:r>
              <a:rPr lang="fr-FR" dirty="0"/>
              <a:t>Créer un univers</a:t>
            </a:r>
          </a:p>
          <a:p>
            <a:endParaRPr lang="fr-FR" dirty="0"/>
          </a:p>
          <a:p>
            <a:r>
              <a:rPr lang="fr-FR" dirty="0"/>
              <a:t>Apporter de l’émotion</a:t>
            </a:r>
          </a:p>
          <a:p>
            <a:endParaRPr lang="fr-FR" dirty="0"/>
          </a:p>
          <a:p>
            <a:r>
              <a:rPr lang="fr-FR" dirty="0"/>
              <a:t>Se différencier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65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18CB1-C39D-4B8A-E8DC-3C03C7BF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BA280-CE26-1642-90E4-0AD0AAFC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narrative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B3C3F-75B8-C9ED-F09F-8637E570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Exemples :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Vous avez la vie devant vous | Pub TV AXA Prévention (45 sec)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Le bon sens – Atelier </a:t>
            </a:r>
            <a:r>
              <a:rPr lang="fr-FR" dirty="0" err="1">
                <a:hlinkClick r:id="rId3"/>
              </a:rPr>
              <a:t>Tuffery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3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0FFA5-3B7B-3695-DAE2-14F77108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Susciter l’intérêt grâce au storytelling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342519-327B-3D0A-26A3-538ECD91D58F}"/>
              </a:ext>
            </a:extLst>
          </p:cNvPr>
          <p:cNvSpPr txBox="1"/>
          <p:nvPr/>
        </p:nvSpPr>
        <p:spPr>
          <a:xfrm>
            <a:off x="831273" y="1604356"/>
            <a:ext cx="8844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Ça s’apprend : Stage 1 jour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Réaliser un état des lieux de sa marque, de son identité et de ses atouts </a:t>
            </a:r>
          </a:p>
          <a:p>
            <a:pPr marL="285750" indent="-285750">
              <a:buFontTx/>
              <a:buChar char="-"/>
            </a:pPr>
            <a:r>
              <a:rPr lang="fr-FR" dirty="0"/>
              <a:t>Mettre en place une ligne éditoriale adaptée à sa clientèle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Construire son histoire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Appliquer un fil conducteur dans sa communication</a:t>
            </a:r>
          </a:p>
          <a:p>
            <a:endParaRPr lang="fr-FR" dirty="0"/>
          </a:p>
          <a:p>
            <a:r>
              <a:rPr lang="fr-FR" b="1" dirty="0"/>
              <a:t>Prochaine date : 24 avril 2025 à la CMA à Onet le château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Pour s’inscrire contacter Solange </a:t>
            </a:r>
            <a:r>
              <a:rPr lang="fr-FR" b="1" dirty="0" err="1"/>
              <a:t>Nadreau</a:t>
            </a:r>
            <a:r>
              <a:rPr lang="fr-FR" b="1" dirty="0"/>
              <a:t> au 05.65.77.56.16.</a:t>
            </a:r>
          </a:p>
          <a:p>
            <a:r>
              <a:rPr lang="fr-FR" b="1" dirty="0"/>
              <a:t>Retrouver toutes les informations sur </a:t>
            </a:r>
            <a:r>
              <a:rPr lang="fr-FR" b="1" dirty="0">
                <a:hlinkClick r:id="rId2"/>
              </a:rPr>
              <a:t>https://www.cma-aveyron.fr/</a:t>
            </a:r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197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g123a7731810_0_51"/>
          <p:cNvSpPr txBox="1"/>
          <p:nvPr/>
        </p:nvSpPr>
        <p:spPr>
          <a:xfrm>
            <a:off x="2210735" y="2989889"/>
            <a:ext cx="4620183" cy="42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849" tIns="12849" rIns="12849" bIns="12849">
            <a:spAutoFit/>
          </a:bodyPr>
          <a:lstStyle/>
          <a:p>
            <a:pPr>
              <a:defRPr sz="2600">
                <a:solidFill>
                  <a:srgbClr val="B7D1D8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fr-FR" dirty="0"/>
              <a:t>Merci de votre attention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579" y="3050445"/>
            <a:ext cx="656122" cy="7571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41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4957520-99EC-8470-F883-CFEF2613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4FE4A8-BA91-B8D8-5719-E09E50863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. Non </a:t>
            </a:r>
            <a:r>
              <a:rPr lang="fr-FR" dirty="0" err="1"/>
              <a:t>exercitationem</a:t>
            </a:r>
            <a:r>
              <a:rPr lang="fr-FR" dirty="0"/>
              <a:t> </a:t>
            </a:r>
            <a:r>
              <a:rPr lang="fr-FR" dirty="0" err="1"/>
              <a:t>commodi</a:t>
            </a:r>
            <a:r>
              <a:rPr lang="fr-FR" dirty="0"/>
              <a:t> qui </a:t>
            </a:r>
            <a:r>
              <a:rPr lang="fr-FR" dirty="0" err="1"/>
              <a:t>soluta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ad </a:t>
            </a:r>
            <a:r>
              <a:rPr lang="fr-FR" dirty="0" err="1"/>
              <a:t>inventore</a:t>
            </a:r>
            <a:r>
              <a:rPr lang="fr-FR" dirty="0"/>
              <a:t> </a:t>
            </a:r>
            <a:r>
              <a:rPr lang="fr-FR" dirty="0" err="1"/>
              <a:t>facere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tempore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! Et </a:t>
            </a:r>
            <a:r>
              <a:rPr lang="fr-FR" dirty="0" err="1"/>
              <a:t>dolores</a:t>
            </a:r>
            <a:r>
              <a:rPr lang="fr-FR" dirty="0"/>
              <a:t> </a:t>
            </a:r>
            <a:r>
              <a:rPr lang="fr-FR" dirty="0" err="1"/>
              <a:t>molestias</a:t>
            </a:r>
            <a:r>
              <a:rPr lang="fr-FR" dirty="0"/>
              <a:t> est </a:t>
            </a:r>
            <a:r>
              <a:rPr lang="fr-FR" dirty="0" err="1"/>
              <a:t>dolorum</a:t>
            </a:r>
            <a:r>
              <a:rPr lang="fr-FR" dirty="0"/>
              <a:t> provident </a:t>
            </a:r>
            <a:r>
              <a:rPr lang="fr-FR" dirty="0" err="1"/>
              <a:t>vel</a:t>
            </a:r>
            <a:r>
              <a:rPr lang="fr-FR" dirty="0"/>
              <a:t> nihil </a:t>
            </a:r>
            <a:r>
              <a:rPr lang="fr-FR" dirty="0" err="1"/>
              <a:t>pariatur</a:t>
            </a:r>
            <a:r>
              <a:rPr lang="fr-FR" dirty="0"/>
              <a:t> non </a:t>
            </a:r>
            <a:r>
              <a:rPr lang="fr-FR" dirty="0" err="1"/>
              <a:t>harum</a:t>
            </a:r>
            <a:r>
              <a:rPr lang="fr-FR" dirty="0"/>
              <a:t> </a:t>
            </a:r>
            <a:r>
              <a:rPr lang="fr-FR" dirty="0" err="1"/>
              <a:t>magnam</a:t>
            </a:r>
            <a:r>
              <a:rPr lang="fr-FR" dirty="0"/>
              <a:t>.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AE66DF-4763-C1F7-881A-1177EE04F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Lorem ipsum dolor sit amet</a:t>
            </a:r>
          </a:p>
          <a:p>
            <a:r>
              <a:rPr lang="it-IT" dirty="0"/>
              <a:t>Non exercitationem commodi </a:t>
            </a:r>
            <a:r>
              <a:rPr lang="fr-FR" dirty="0"/>
              <a:t>at </a:t>
            </a:r>
            <a:r>
              <a:rPr lang="fr-FR" dirty="0" err="1"/>
              <a:t>aspernatur</a:t>
            </a:r>
            <a:r>
              <a:rPr lang="fr-FR" dirty="0"/>
              <a:t> </a:t>
            </a:r>
          </a:p>
          <a:p>
            <a:r>
              <a:rPr lang="fr-FR" dirty="0"/>
              <a:t>Sed </a:t>
            </a:r>
            <a:r>
              <a:rPr lang="fr-FR" dirty="0" err="1"/>
              <a:t>voluptatem</a:t>
            </a:r>
            <a:r>
              <a:rPr lang="fr-FR" dirty="0"/>
              <a:t> </a:t>
            </a:r>
            <a:r>
              <a:rPr lang="fr-FR" dirty="0" err="1"/>
              <a:t>neque</a:t>
            </a:r>
            <a:r>
              <a:rPr lang="fr-FR" dirty="0"/>
              <a:t> et </a:t>
            </a:r>
            <a:r>
              <a:rPr lang="fr-FR" dirty="0" err="1"/>
              <a:t>dignissimos</a:t>
            </a:r>
            <a:endParaRPr lang="fr-FR" dirty="0"/>
          </a:p>
          <a:p>
            <a:r>
              <a:rPr lang="fr-FR" dirty="0"/>
              <a:t>At </a:t>
            </a:r>
            <a:r>
              <a:rPr lang="fr-FR" dirty="0" err="1"/>
              <a:t>aspernatur</a:t>
            </a:r>
            <a:r>
              <a:rPr lang="fr-FR" dirty="0"/>
              <a:t> </a:t>
            </a:r>
            <a:r>
              <a:rPr lang="fr-FR" dirty="0" err="1"/>
              <a:t>ratione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93C3190-5A49-B26E-7497-CA8FC0654F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>
                <a:latin typeface="Montserrat" panose="00000500000000000000" pitchFamily="2" charset="0"/>
              </a:rPr>
              <a:t>Lorem ipsum </a:t>
            </a:r>
            <a:r>
              <a:rPr lang="fr-FR" sz="1400" dirty="0" err="1">
                <a:latin typeface="Montserrat" panose="00000500000000000000" pitchFamily="2" charset="0"/>
              </a:rPr>
              <a:t>dolor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sit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amet</a:t>
            </a:r>
            <a:r>
              <a:rPr lang="fr-FR" sz="1400" dirty="0">
                <a:latin typeface="Montserrat" panose="00000500000000000000" pitchFamily="2" charset="0"/>
              </a:rPr>
              <a:t>. Non </a:t>
            </a:r>
            <a:r>
              <a:rPr lang="fr-FR" sz="1400" dirty="0" err="1">
                <a:latin typeface="Montserrat" panose="00000500000000000000" pitchFamily="2" charset="0"/>
              </a:rPr>
              <a:t>exercitationem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commodi</a:t>
            </a:r>
            <a:r>
              <a:rPr lang="fr-FR" sz="1400" dirty="0">
                <a:latin typeface="Montserrat" panose="00000500000000000000" pitchFamily="2" charset="0"/>
              </a:rPr>
              <a:t> qui </a:t>
            </a:r>
            <a:r>
              <a:rPr lang="fr-FR" sz="1400" dirty="0" err="1">
                <a:latin typeface="Montserrat" panose="00000500000000000000" pitchFamily="2" charset="0"/>
              </a:rPr>
              <a:t>soluta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atque</a:t>
            </a:r>
            <a:r>
              <a:rPr lang="fr-FR" sz="1400" dirty="0">
                <a:latin typeface="Montserrat" panose="00000500000000000000" pitchFamily="2" charset="0"/>
              </a:rPr>
              <a:t> ad </a:t>
            </a:r>
            <a:r>
              <a:rPr lang="fr-FR" sz="1400" dirty="0" err="1">
                <a:latin typeface="Montserrat" panose="00000500000000000000" pitchFamily="2" charset="0"/>
              </a:rPr>
              <a:t>inventore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facere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vel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tempore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dolorem</a:t>
            </a:r>
            <a:r>
              <a:rPr lang="fr-FR" sz="1400" dirty="0">
                <a:latin typeface="Montserrat" panose="00000500000000000000" pitchFamily="2" charset="0"/>
              </a:rPr>
              <a:t>! Et </a:t>
            </a:r>
            <a:r>
              <a:rPr lang="fr-FR" sz="1400" dirty="0" err="1">
                <a:latin typeface="Montserrat" panose="00000500000000000000" pitchFamily="2" charset="0"/>
              </a:rPr>
              <a:t>dolores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molestias</a:t>
            </a:r>
            <a:r>
              <a:rPr lang="fr-FR" sz="1400" dirty="0">
                <a:latin typeface="Montserrat" panose="00000500000000000000" pitchFamily="2" charset="0"/>
              </a:rPr>
              <a:t> est </a:t>
            </a:r>
            <a:r>
              <a:rPr lang="fr-FR" sz="1400" dirty="0" err="1">
                <a:latin typeface="Montserrat" panose="00000500000000000000" pitchFamily="2" charset="0"/>
              </a:rPr>
              <a:t>dolorum</a:t>
            </a:r>
            <a:r>
              <a:rPr lang="fr-FR" sz="1400" dirty="0">
                <a:latin typeface="Montserrat" panose="00000500000000000000" pitchFamily="2" charset="0"/>
              </a:rPr>
              <a:t> provident </a:t>
            </a:r>
            <a:r>
              <a:rPr lang="fr-FR" sz="1400" dirty="0" err="1">
                <a:latin typeface="Montserrat" panose="00000500000000000000" pitchFamily="2" charset="0"/>
              </a:rPr>
              <a:t>vel</a:t>
            </a:r>
            <a:r>
              <a:rPr lang="fr-FR" sz="1400" dirty="0">
                <a:latin typeface="Montserrat" panose="00000500000000000000" pitchFamily="2" charset="0"/>
              </a:rPr>
              <a:t> nihil </a:t>
            </a:r>
            <a:r>
              <a:rPr lang="fr-FR" sz="1400" dirty="0" err="1">
                <a:latin typeface="Montserrat" panose="00000500000000000000" pitchFamily="2" charset="0"/>
              </a:rPr>
              <a:t>pariatur</a:t>
            </a:r>
            <a:r>
              <a:rPr lang="fr-FR" sz="1400" dirty="0">
                <a:latin typeface="Montserrat" panose="00000500000000000000" pitchFamily="2" charset="0"/>
              </a:rPr>
              <a:t> non </a:t>
            </a:r>
            <a:r>
              <a:rPr lang="fr-FR" sz="1400" dirty="0" err="1">
                <a:latin typeface="Montserrat" panose="00000500000000000000" pitchFamily="2" charset="0"/>
              </a:rPr>
              <a:t>harum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magnam</a:t>
            </a:r>
            <a:r>
              <a:rPr lang="fr-FR" sz="1400" dirty="0">
                <a:latin typeface="Montserrat" panose="00000500000000000000" pitchFamily="2" charset="0"/>
              </a:rPr>
              <a:t>. Vel </a:t>
            </a:r>
            <a:r>
              <a:rPr lang="fr-FR" sz="1400" dirty="0" err="1">
                <a:latin typeface="Montserrat" panose="00000500000000000000" pitchFamily="2" charset="0"/>
              </a:rPr>
              <a:t>corrupti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molestias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aut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itaque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doloremque</a:t>
            </a:r>
            <a:r>
              <a:rPr lang="fr-FR" sz="1400" dirty="0">
                <a:latin typeface="Montserrat" panose="00000500000000000000" pitchFamily="2" charset="0"/>
              </a:rPr>
              <a:t> ut </a:t>
            </a:r>
            <a:r>
              <a:rPr lang="fr-FR" sz="1400" dirty="0" err="1">
                <a:latin typeface="Montserrat" panose="00000500000000000000" pitchFamily="2" charset="0"/>
              </a:rPr>
              <a:t>aspernatur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modi</a:t>
            </a:r>
            <a:r>
              <a:rPr lang="fr-FR" sz="1400" dirty="0">
                <a:latin typeface="Montserrat" panose="00000500000000000000" pitchFamily="2" charset="0"/>
              </a:rPr>
              <a:t> non </a:t>
            </a:r>
            <a:r>
              <a:rPr lang="fr-FR" sz="1400" dirty="0" err="1">
                <a:latin typeface="Montserrat" panose="00000500000000000000" pitchFamily="2" charset="0"/>
              </a:rPr>
              <a:t>animi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sit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facilis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iusto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eos</a:t>
            </a:r>
            <a:r>
              <a:rPr lang="fr-FR" sz="1400" dirty="0">
                <a:latin typeface="Montserrat" panose="00000500000000000000" pitchFamily="2" charset="0"/>
              </a:rPr>
              <a:t> officia </a:t>
            </a:r>
            <a:r>
              <a:rPr lang="fr-FR" sz="1400" dirty="0" err="1">
                <a:latin typeface="Montserrat" panose="00000500000000000000" pitchFamily="2" charset="0"/>
              </a:rPr>
              <a:t>itaque</a:t>
            </a:r>
            <a:r>
              <a:rPr lang="fr-FR" sz="1400" dirty="0">
                <a:latin typeface="Montserrat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fr-FR" sz="1400" dirty="0">
                <a:latin typeface="Montserrat" panose="00000500000000000000" pitchFamily="2" charset="0"/>
              </a:rPr>
              <a:t>At </a:t>
            </a:r>
            <a:r>
              <a:rPr lang="fr-FR" sz="1400" dirty="0" err="1">
                <a:latin typeface="Montserrat" panose="00000500000000000000" pitchFamily="2" charset="0"/>
              </a:rPr>
              <a:t>aspernatur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ratione</a:t>
            </a:r>
            <a:r>
              <a:rPr lang="fr-FR" sz="1400" dirty="0">
                <a:latin typeface="Montserrat" panose="00000500000000000000" pitchFamily="2" charset="0"/>
              </a:rPr>
              <a:t> et </a:t>
            </a:r>
            <a:r>
              <a:rPr lang="fr-FR" sz="1400" dirty="0" err="1">
                <a:latin typeface="Montserrat" panose="00000500000000000000" pitchFamily="2" charset="0"/>
              </a:rPr>
              <a:t>velit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fugit</a:t>
            </a:r>
            <a:r>
              <a:rPr lang="fr-FR" sz="1400" dirty="0">
                <a:latin typeface="Montserrat" panose="00000500000000000000" pitchFamily="2" charset="0"/>
              </a:rPr>
              <a:t> id alias </a:t>
            </a:r>
            <a:r>
              <a:rPr lang="fr-FR" sz="1400" dirty="0" err="1">
                <a:latin typeface="Montserrat" panose="00000500000000000000" pitchFamily="2" charset="0"/>
              </a:rPr>
              <a:t>quidem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recusandae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repellendus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eos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et </a:t>
            </a:r>
            <a:r>
              <a:rPr lang="fr-FR" sz="1400" dirty="0" err="1">
                <a:latin typeface="Montserrat" panose="00000500000000000000" pitchFamily="2" charset="0"/>
              </a:rPr>
              <a:t>amet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obcaecati</a:t>
            </a:r>
            <a:r>
              <a:rPr lang="fr-FR" sz="1400" dirty="0">
                <a:latin typeface="Montserrat" panose="00000500000000000000" pitchFamily="2" charset="0"/>
              </a:rPr>
              <a:t> cum </a:t>
            </a:r>
            <a:r>
              <a:rPr lang="fr-FR" sz="1400" dirty="0" err="1">
                <a:latin typeface="Montserrat" panose="00000500000000000000" pitchFamily="2" charset="0"/>
              </a:rPr>
              <a:t>repellat</a:t>
            </a:r>
            <a:r>
              <a:rPr lang="fr-FR" sz="1400" dirty="0">
                <a:latin typeface="Montserrat" panose="00000500000000000000" pitchFamily="2" charset="0"/>
              </a:rPr>
              <a:t>..</a:t>
            </a:r>
          </a:p>
          <a:p>
            <a:pPr marL="0" indent="0">
              <a:buNone/>
            </a:pPr>
            <a:r>
              <a:rPr lang="fr-FR" sz="1400" dirty="0">
                <a:latin typeface="Montserrat" panose="00000500000000000000" pitchFamily="2" charset="0"/>
              </a:rPr>
              <a:t>Sed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neque</a:t>
            </a:r>
            <a:r>
              <a:rPr lang="fr-FR" sz="1400" dirty="0">
                <a:latin typeface="Montserrat" panose="00000500000000000000" pitchFamily="2" charset="0"/>
              </a:rPr>
              <a:t> et </a:t>
            </a:r>
            <a:r>
              <a:rPr lang="fr-FR" sz="1400" dirty="0" err="1">
                <a:latin typeface="Montserrat" panose="00000500000000000000" pitchFamily="2" charset="0"/>
              </a:rPr>
              <a:t>dignissimos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praesentium</a:t>
            </a:r>
            <a:r>
              <a:rPr lang="fr-FR" sz="1400" dirty="0">
                <a:latin typeface="Montserrat" panose="00000500000000000000" pitchFamily="2" charset="0"/>
              </a:rPr>
              <a:t> est </a:t>
            </a:r>
            <a:r>
              <a:rPr lang="fr-FR" sz="1400" dirty="0" err="1">
                <a:latin typeface="Montserrat" panose="00000500000000000000" pitchFamily="2" charset="0"/>
              </a:rPr>
              <a:t>quibusdam</a:t>
            </a:r>
            <a:r>
              <a:rPr lang="fr-FR" sz="1400" dirty="0">
                <a:latin typeface="Montserrat" panose="00000500000000000000" pitchFamily="2" charset="0"/>
              </a:rPr>
              <a:t> nihil et </a:t>
            </a:r>
            <a:r>
              <a:rPr lang="fr-FR" sz="1400" dirty="0" err="1">
                <a:latin typeface="Montserrat" panose="00000500000000000000" pitchFamily="2" charset="0"/>
              </a:rPr>
              <a:t>repellat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optio</a:t>
            </a:r>
            <a:r>
              <a:rPr lang="fr-FR" sz="1400" dirty="0">
                <a:latin typeface="Montserrat" panose="00000500000000000000" pitchFamily="2" charset="0"/>
              </a:rPr>
              <a:t>? Qui </a:t>
            </a:r>
            <a:r>
              <a:rPr lang="fr-FR" sz="1400" dirty="0" err="1">
                <a:latin typeface="Montserrat" panose="00000500000000000000" pitchFamily="2" charset="0"/>
              </a:rPr>
              <a:t>possimus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magnam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sit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itaque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est quod </a:t>
            </a:r>
            <a:r>
              <a:rPr lang="fr-FR" sz="1400" dirty="0" err="1">
                <a:latin typeface="Montserrat" panose="00000500000000000000" pitchFamily="2" charset="0"/>
              </a:rPr>
              <a:t>voluptatem</a:t>
            </a:r>
            <a:r>
              <a:rPr lang="fr-FR" sz="1400" dirty="0">
                <a:latin typeface="Montserrat" panose="00000500000000000000" pitchFamily="2" charset="0"/>
              </a:rPr>
              <a:t> in </a:t>
            </a:r>
            <a:r>
              <a:rPr lang="fr-FR" sz="1400" dirty="0" err="1">
                <a:latin typeface="Montserrat" panose="00000500000000000000" pitchFamily="2" charset="0"/>
              </a:rPr>
              <a:t>iusto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mollitia</a:t>
            </a:r>
            <a:r>
              <a:rPr lang="fr-FR" sz="1400" dirty="0">
                <a:latin typeface="Montserrat" panose="00000500000000000000" pitchFamily="2" charset="0"/>
              </a:rPr>
              <a:t> qui </a:t>
            </a:r>
            <a:r>
              <a:rPr lang="fr-FR" sz="1400" dirty="0" err="1">
                <a:latin typeface="Montserrat" panose="00000500000000000000" pitchFamily="2" charset="0"/>
              </a:rPr>
              <a:t>magnam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adipisci</a:t>
            </a:r>
            <a:r>
              <a:rPr lang="fr-FR" sz="1400" dirty="0">
                <a:latin typeface="Montserrat" panose="00000500000000000000" pitchFamily="2" charset="0"/>
              </a:rPr>
              <a:t> est </a:t>
            </a:r>
            <a:r>
              <a:rPr lang="fr-FR" sz="1400" dirty="0" err="1">
                <a:latin typeface="Montserrat" panose="00000500000000000000" pitchFamily="2" charset="0"/>
              </a:rPr>
              <a:t>amet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accusantium</a:t>
            </a:r>
            <a:r>
              <a:rPr lang="fr-FR" sz="1400" dirty="0">
                <a:latin typeface="Montserrat" panose="00000500000000000000" pitchFamily="2" charset="0"/>
              </a:rPr>
              <a:t> qui </a:t>
            </a:r>
            <a:r>
              <a:rPr lang="fr-FR" sz="1400" dirty="0" err="1">
                <a:latin typeface="Montserrat" panose="00000500000000000000" pitchFamily="2" charset="0"/>
              </a:rPr>
              <a:t>perspiciatis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nisi</a:t>
            </a:r>
            <a:r>
              <a:rPr lang="fr-FR" sz="1400" dirty="0">
                <a:latin typeface="Montserrat" panose="00000500000000000000" pitchFamily="2" charset="0"/>
              </a:rPr>
              <a:t>. Ut </a:t>
            </a:r>
            <a:r>
              <a:rPr lang="fr-FR" sz="1400" dirty="0" err="1">
                <a:latin typeface="Montserrat" panose="00000500000000000000" pitchFamily="2" charset="0"/>
              </a:rPr>
              <a:t>optio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fugit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sed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accusamus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mollitia</a:t>
            </a:r>
            <a:r>
              <a:rPr lang="fr-FR" sz="1400" dirty="0">
                <a:latin typeface="Montserrat" panose="00000500000000000000" pitchFamily="2" charset="0"/>
              </a:rPr>
              <a:t> hic </a:t>
            </a:r>
            <a:r>
              <a:rPr lang="fr-FR" sz="1400" dirty="0" err="1">
                <a:latin typeface="Montserrat" panose="00000500000000000000" pitchFamily="2" charset="0"/>
              </a:rPr>
              <a:t>perferendis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ducimus</a:t>
            </a:r>
            <a:r>
              <a:rPr lang="fr-FR" sz="1400" dirty="0">
                <a:latin typeface="Montserrat" panose="00000500000000000000" pitchFamily="2" charset="0"/>
              </a:rPr>
              <a:t> rem </a:t>
            </a:r>
            <a:r>
              <a:rPr lang="fr-FR" sz="1400" dirty="0" err="1">
                <a:latin typeface="Montserrat" panose="00000500000000000000" pitchFamily="2" charset="0"/>
              </a:rPr>
              <a:t>quos</a:t>
            </a:r>
            <a:r>
              <a:rPr lang="fr-FR" sz="1400" dirty="0">
                <a:latin typeface="Montserrat" panose="00000500000000000000" pitchFamily="2" charset="0"/>
              </a:rPr>
              <a:t> </a:t>
            </a:r>
            <a:r>
              <a:rPr lang="fr-FR" sz="1400" dirty="0" err="1">
                <a:latin typeface="Montserrat" panose="00000500000000000000" pitchFamily="2" charset="0"/>
              </a:rPr>
              <a:t>voluptas</a:t>
            </a:r>
            <a:r>
              <a:rPr lang="fr-FR" sz="1400" dirty="0"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79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F71547-9B9E-04E0-A54C-43363D8FF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902" y="625456"/>
            <a:ext cx="5578870" cy="2601220"/>
          </a:xfrm>
        </p:spPr>
        <p:txBody>
          <a:bodyPr/>
          <a:lstStyle/>
          <a:p>
            <a:r>
              <a:rPr lang="fr-FR" dirty="0"/>
              <a:t>La marque CMA : </a:t>
            </a:r>
            <a:br>
              <a:rPr lang="fr-FR" dirty="0"/>
            </a:br>
            <a:r>
              <a:rPr lang="fr-FR" dirty="0"/>
              <a:t>pivot central de </a:t>
            </a:r>
            <a:br>
              <a:rPr lang="fr-FR" dirty="0"/>
            </a:br>
            <a:r>
              <a:rPr lang="fr-FR" dirty="0"/>
              <a:t>la communication </a:t>
            </a:r>
            <a:br>
              <a:rPr lang="fr-FR" dirty="0"/>
            </a:br>
            <a:r>
              <a:rPr lang="fr-FR" dirty="0"/>
              <a:t>des CMA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B2B220-91A0-8E2E-EB87-F2E4B997E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POINT 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6B602F-94DD-92DE-187D-0CF72F2F2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661" y="0"/>
            <a:ext cx="609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2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0501C8D7F38488D3BACA81B65AC12" ma:contentTypeVersion="15" ma:contentTypeDescription="Crée un document." ma:contentTypeScope="" ma:versionID="c7ad925165a11fff7dbdc741bd7cae95">
  <xsd:schema xmlns:xsd="http://www.w3.org/2001/XMLSchema" xmlns:xs="http://www.w3.org/2001/XMLSchema" xmlns:p="http://schemas.microsoft.com/office/2006/metadata/properties" xmlns:ns2="012bf074-cd50-49c5-a7c1-f9e7bdfa5f62" xmlns:ns3="bc1ebea5-85d3-4d18-b961-8c7e2da7bd13" targetNamespace="http://schemas.microsoft.com/office/2006/metadata/properties" ma:root="true" ma:fieldsID="b8521991f7eb5d77c435f2a025cd4244" ns2:_="" ns3:_="">
    <xsd:import namespace="012bf074-cd50-49c5-a7c1-f9e7bdfa5f62"/>
    <xsd:import namespace="bc1ebea5-85d3-4d18-b961-8c7e2da7bd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bf074-cd50-49c5-a7c1-f9e7bdfa5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a8078b-494d-4bb8-9661-6e142b2bd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bea5-85d3-4d18-b961-8c7e2da7bd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042930-3baf-49ef-8417-593f7069d7ec}" ma:internalName="TaxCatchAll" ma:showField="CatchAllData" ma:web="bc1ebea5-85d3-4d18-b961-8c7e2da7bd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1ebea5-85d3-4d18-b961-8c7e2da7bd13" xsi:nil="true"/>
    <lcf76f155ced4ddcb4097134ff3c332f xmlns="012bf074-cd50-49c5-a7c1-f9e7bdfa5f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BCC587-1C2C-4CFA-8E52-D9642DEAD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bf074-cd50-49c5-a7c1-f9e7bdfa5f62"/>
    <ds:schemaRef ds:uri="bc1ebea5-85d3-4d18-b961-8c7e2da7b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13CBA-4CAC-4151-BD9F-29E1A4B817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DA0F-35CA-48D7-AD6A-8953A4053299}">
  <ds:schemaRefs>
    <ds:schemaRef ds:uri="http://schemas.microsoft.com/office/infopath/2007/PartnerControls"/>
    <ds:schemaRef ds:uri="http://schemas.openxmlformats.org/package/2006/metadata/core-properties"/>
    <ds:schemaRef ds:uri="bc1ebea5-85d3-4d18-b961-8c7e2da7bd13"/>
    <ds:schemaRef ds:uri="http://www.w3.org/XML/1998/namespace"/>
    <ds:schemaRef ds:uri="http://schemas.microsoft.com/office/2006/documentManagement/types"/>
    <ds:schemaRef ds:uri="012bf074-cd50-49c5-a7c1-f9e7bdfa5f62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Grand écran</PresentationFormat>
  <Paragraphs>59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Montserrat</vt:lpstr>
      <vt:lpstr>Montserrat ExtraBold</vt:lpstr>
      <vt:lpstr>Montserrat Light</vt:lpstr>
      <vt:lpstr>Montserrat Medium</vt:lpstr>
      <vt:lpstr>Roboto Slab</vt:lpstr>
      <vt:lpstr>Roboto Slab Bold</vt:lpstr>
      <vt:lpstr>Roboto Slab Light</vt:lpstr>
      <vt:lpstr>Thème Office</vt:lpstr>
      <vt:lpstr>Conception personnalisée</vt:lpstr>
      <vt:lpstr>Rencontre Gaillac d’Aveyron</vt:lpstr>
      <vt:lpstr>Présentation PowerPoint</vt:lpstr>
      <vt:lpstr>Raconter une histoire</vt:lpstr>
      <vt:lpstr>Communication narrative</vt:lpstr>
      <vt:lpstr>Communication narrative</vt:lpstr>
      <vt:lpstr>Susciter l’intérêt grâce au storytelling</vt:lpstr>
      <vt:lpstr>Présentation PowerPoint</vt:lpstr>
      <vt:lpstr>Lorem ipsum dolor</vt:lpstr>
      <vt:lpstr>La marque CMA :  pivot central de  la communication  des CMA</vt:lpstr>
      <vt:lpstr>Présentation PowerPoint</vt:lpstr>
      <vt:lpstr>Des connexions  en région  et dans le monde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ANDRIVEAU</dc:creator>
  <cp:lastModifiedBy>BOUSQUIE Anne</cp:lastModifiedBy>
  <cp:revision>21</cp:revision>
  <dcterms:created xsi:type="dcterms:W3CDTF">2022-05-30T10:20:58Z</dcterms:created>
  <dcterms:modified xsi:type="dcterms:W3CDTF">2025-03-27T14:42:24Z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0x0101001D8570D16B0D2B44B3973DFE6A72E73B</vt:lpwstr>
  </property>
  <property fmtid="{D5CDD505-2E9C-101B-9397-08002B2CF9AE}" pid="3" name="MediaServiceImageTags">
    <vt:lpwstr/>
  </property>
</Properties>
</file>